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8" r:id="rId2"/>
    <p:sldId id="257" r:id="rId3"/>
    <p:sldId id="259" r:id="rId4"/>
    <p:sldId id="260" r:id="rId5"/>
    <p:sldId id="261" r:id="rId6"/>
    <p:sldId id="265" r:id="rId7"/>
    <p:sldId id="262" r:id="rId8"/>
    <p:sldId id="268" r:id="rId9"/>
    <p:sldId id="263" r:id="rId10"/>
    <p:sldId id="264" r:id="rId11"/>
    <p:sldId id="266" r:id="rId12"/>
    <p:sldId id="267" r:id="rId13"/>
    <p:sldId id="269" r:id="rId14"/>
    <p:sldId id="270" r:id="rId15"/>
    <p:sldId id="271" r:id="rId16"/>
    <p:sldId id="272" r:id="rId17"/>
    <p:sldId id="273" r:id="rId18"/>
    <p:sldId id="274"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D17"/>
    <a:srgbClr val="FFFF00"/>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BAD36-0FBF-4564-8A52-C058B0D74085}" type="datetimeFigureOut">
              <a:rPr lang="es-ES" smtClean="0"/>
              <a:pPr/>
              <a:t>14/03/2017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FDAA4-EDA2-40C0-B868-0478C50746C5}"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51FDAA4-EDA2-40C0-B868-0478C50746C5}" type="slidenum">
              <a:rPr lang="es-ES" smtClean="0"/>
              <a:pPr/>
              <a:t>16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17" name="16 Marcador de pie de página"/>
          <p:cNvSpPr>
            <a:spLocks noGrp="1"/>
          </p:cNvSpPr>
          <p:nvPr>
            <p:ph type="ftr" sz="quarter" idx="11"/>
          </p:nvPr>
        </p:nvSpPr>
        <p:spPr/>
        <p:txBody>
          <a:bodyPr/>
          <a:lstStyle/>
          <a:p>
            <a:endParaRPr lang="es-ES"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50A4F84B-DBA7-4AFE-BD54-BAAEEF790BCC}" type="slidenum">
              <a:rPr lang="es-ES" smtClean="0"/>
              <a:pPr/>
              <a:t>‹Nº›</a:t>
            </a:fld>
            <a:endParaRPr lang="es-ES"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5" name="4 Marcador de pie de página"/>
          <p:cNvSpPr>
            <a:spLocks noGrp="1"/>
          </p:cNvSpPr>
          <p:nvPr>
            <p:ph type="ftr" sz="quarter" idx="11"/>
          </p:nvPr>
        </p:nvSpPr>
        <p:spPr>
          <a:xfrm>
            <a:off x="800100" y="6172200"/>
            <a:ext cx="4000500" cy="457200"/>
          </a:xfrm>
        </p:spPr>
        <p:txBody>
          <a:bodyPr/>
          <a:lstStyle/>
          <a:p>
            <a:endParaRPr lang="es-ES"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Marcador de número de diapositiva"/>
          <p:cNvSpPr>
            <a:spLocks noGrp="1"/>
          </p:cNvSpPr>
          <p:nvPr>
            <p:ph type="sldNum" sz="quarter" idx="12"/>
          </p:nvPr>
        </p:nvSpPr>
        <p:spPr>
          <a:xfrm>
            <a:off x="146304" y="6208776"/>
            <a:ext cx="457200" cy="457200"/>
          </a:xfrm>
        </p:spPr>
        <p:txBody>
          <a:bodyPr/>
          <a:lstStyle/>
          <a:p>
            <a:fld id="{50A4F84B-DBA7-4AFE-BD54-BAAEEF790BCC}"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50A4F84B-DBA7-4AFE-BD54-BAAEEF790BCC}" type="slidenum">
              <a:rPr lang="es-ES" smtClean="0"/>
              <a:pPr/>
              <a:t>‹Nº›</a:t>
            </a:fld>
            <a:endParaRPr lang="es-ES"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E77F711-77AA-4539-92AF-846FB1E1B68F}" type="datetimeFigureOut">
              <a:rPr lang="es-ES" smtClean="0"/>
              <a:pPr/>
              <a:t>14/03/2017</a:t>
            </a:fld>
            <a:endParaRPr lang="es-ES" dirty="0"/>
          </a:p>
        </p:txBody>
      </p:sp>
      <p:sp>
        <p:nvSpPr>
          <p:cNvPr id="6" name="5 Marcador de pie de página"/>
          <p:cNvSpPr>
            <a:spLocks noGrp="1"/>
          </p:cNvSpPr>
          <p:nvPr>
            <p:ph type="ftr" sz="quarter" idx="11"/>
          </p:nvPr>
        </p:nvSpPr>
        <p:spPr>
          <a:xfrm>
            <a:off x="914400" y="6172200"/>
            <a:ext cx="3886200" cy="457200"/>
          </a:xfrm>
        </p:spPr>
        <p:txBody>
          <a:bodyPr/>
          <a:lstStyle/>
          <a:p>
            <a:endParaRPr lang="es-ES" dirty="0"/>
          </a:p>
        </p:txBody>
      </p:sp>
      <p:sp>
        <p:nvSpPr>
          <p:cNvPr id="7" name="6 Marcador de número de diapositiva"/>
          <p:cNvSpPr>
            <a:spLocks noGrp="1"/>
          </p:cNvSpPr>
          <p:nvPr>
            <p:ph type="sldNum" sz="quarter" idx="12"/>
          </p:nvPr>
        </p:nvSpPr>
        <p:spPr>
          <a:xfrm>
            <a:off x="146304" y="6208776"/>
            <a:ext cx="457200" cy="457200"/>
          </a:xfrm>
        </p:spPr>
        <p:txBody>
          <a:bodyPr/>
          <a:lstStyle/>
          <a:p>
            <a:fld id="{50A4F84B-DBA7-4AFE-BD54-BAAEEF790BCC}" type="slidenum">
              <a:rPr lang="es-ES" smtClean="0"/>
              <a:pPr/>
              <a:t>‹Nº›</a:t>
            </a:fld>
            <a:endParaRPr lang="es-ES"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dirty="0"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E77F711-77AA-4539-92AF-846FB1E1B68F}" type="datetimeFigureOut">
              <a:rPr lang="es-ES" smtClean="0"/>
              <a:pPr/>
              <a:t>14/03/2017</a:t>
            </a:fld>
            <a:endParaRPr lang="es-ES"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ES"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0A4F84B-DBA7-4AFE-BD54-BAAEEF790BC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s-ES" dirty="0" smtClean="0"/>
              <a:t>¿Qué hay que tener en cuenta a la hora de encargar un trabajo de subtitulado?</a:t>
            </a:r>
            <a:endParaRPr lang="es-ES" dirty="0"/>
          </a:p>
        </p:txBody>
      </p:sp>
      <p:sp>
        <p:nvSpPr>
          <p:cNvPr id="3" name="2 Subtítulo"/>
          <p:cNvSpPr>
            <a:spLocks noGrp="1"/>
          </p:cNvSpPr>
          <p:nvPr>
            <p:ph type="subTitle" idx="1"/>
          </p:nvPr>
        </p:nvSpPr>
        <p:spPr/>
        <p:txBody>
          <a:bodyPr>
            <a:normAutofit lnSpcReduction="10000"/>
          </a:bodyPr>
          <a:lstStyle/>
          <a:p>
            <a:r>
              <a:rPr lang="es-ES" dirty="0" smtClean="0"/>
              <a:t>El subtitulado no es solo un puñado de palabras que aparecen al pie de un video. A continuación, algunos parámetros a tener en cuenta si usted necesita contratar un servicio de subtitulado.</a:t>
            </a:r>
            <a:endParaRPr lang="es-ES" dirty="0"/>
          </a:p>
        </p:txBody>
      </p:sp>
      <p:sp>
        <p:nvSpPr>
          <p:cNvPr id="5" name="3 Marcador de pie de página"/>
          <p:cNvSpPr>
            <a:spLocks noGrp="1"/>
          </p:cNvSpPr>
          <p:nvPr>
            <p:ph type="ftr" sz="quarter" idx="11"/>
          </p:nvPr>
        </p:nvSpPr>
        <p:spPr>
          <a:xfrm>
            <a:off x="1187624"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pic>
        <p:nvPicPr>
          <p:cNvPr id="6" name="5 Imagen" descr="AATI_logo_web.jpg"/>
          <p:cNvPicPr>
            <a:picLocks noChangeAspect="1"/>
          </p:cNvPicPr>
          <p:nvPr/>
        </p:nvPicPr>
        <p:blipFill>
          <a:blip r:embed="rId2" cstate="print"/>
          <a:stretch>
            <a:fillRect/>
          </a:stretch>
        </p:blipFill>
        <p:spPr>
          <a:xfrm>
            <a:off x="6804248" y="5229200"/>
            <a:ext cx="2083160" cy="1388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763688" y="1124744"/>
            <a:ext cx="5400600" cy="3096344"/>
          </a:xfrm>
          <a:prstGeom prst="rect">
            <a:avLst/>
          </a:prstGeom>
          <a:ln>
            <a:noFill/>
          </a:ln>
          <a:effectLst>
            <a:outerShdw blurRad="292100" dist="139700" dir="2700000" algn="tl" rotWithShape="0">
              <a:srgbClr val="333333">
                <a:alpha val="65000"/>
              </a:srgbClr>
            </a:outerShdw>
          </a:effectLst>
        </p:spPr>
      </p:pic>
      <p:sp>
        <p:nvSpPr>
          <p:cNvPr id="3" name="2 Rectángulo"/>
          <p:cNvSpPr/>
          <p:nvPr/>
        </p:nvSpPr>
        <p:spPr>
          <a:xfrm>
            <a:off x="467544" y="260648"/>
            <a:ext cx="3672408" cy="7920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Diálogos rápidos</a:t>
            </a:r>
            <a:endParaRPr lang="es-ES" sz="2400" dirty="0"/>
          </a:p>
        </p:txBody>
      </p:sp>
      <p:sp>
        <p:nvSpPr>
          <p:cNvPr id="4" name="3 Llamada rectangular"/>
          <p:cNvSpPr/>
          <p:nvPr/>
        </p:nvSpPr>
        <p:spPr>
          <a:xfrm>
            <a:off x="251520" y="4509120"/>
            <a:ext cx="3888432" cy="1872208"/>
          </a:xfrm>
          <a:prstGeom prst="wedgeRectCallout">
            <a:avLst>
              <a:gd name="adj1" fmla="val -179"/>
              <a:gd name="adj2" fmla="val -93630"/>
            </a:avLst>
          </a:prstGeom>
          <a:solidFill>
            <a:schemeClr val="accent6">
              <a:lumMod val="25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dirty="0" smtClean="0"/>
              <a:t>También hay distintas convenciones, por ejemplo, para indicar que se da un diálogo rápido entre dos personas, es decir que en un mismo subtítulo aparecen dos hablantes diferentes.</a:t>
            </a:r>
            <a:endParaRPr lang="es-ES" sz="2000" dirty="0"/>
          </a:p>
        </p:txBody>
      </p:sp>
      <p:sp>
        <p:nvSpPr>
          <p:cNvPr id="5" name="4 Llamada ovalada"/>
          <p:cNvSpPr/>
          <p:nvPr/>
        </p:nvSpPr>
        <p:spPr>
          <a:xfrm>
            <a:off x="4319464" y="4653136"/>
            <a:ext cx="4573016" cy="1800200"/>
          </a:xfrm>
          <a:prstGeom prst="wedgeEllipseCallout">
            <a:avLst>
              <a:gd name="adj1" fmla="val -20949"/>
              <a:gd name="adj2" fmla="val -80541"/>
            </a:avLst>
          </a:prstGeom>
          <a:ln w="76200">
            <a:solidFill>
              <a:schemeClr val="accent6">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t>El traductor profesional hará sugerencias al cliente según el tipo de trabajo que necesite, quién es el destinatario, dónde va a proyectarse el material, etc.</a:t>
            </a:r>
            <a:endParaRPr lang="es-ES" sz="2000" dirty="0"/>
          </a:p>
        </p:txBody>
      </p:sp>
      <p:sp>
        <p:nvSpPr>
          <p:cNvPr id="7"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dondear rectángulo de esquina del mismo lado"/>
          <p:cNvSpPr/>
          <p:nvPr/>
        </p:nvSpPr>
        <p:spPr>
          <a:xfrm>
            <a:off x="323528" y="260648"/>
            <a:ext cx="4752528" cy="576064"/>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Reposicionamiento de subtítulos</a:t>
            </a:r>
          </a:p>
        </p:txBody>
      </p:sp>
      <p:pic>
        <p:nvPicPr>
          <p:cNvPr id="7171" name="Picture 3"/>
          <p:cNvPicPr>
            <a:picLocks noChangeAspect="1" noChangeArrowheads="1"/>
          </p:cNvPicPr>
          <p:nvPr/>
        </p:nvPicPr>
        <p:blipFill>
          <a:blip r:embed="rId2" cstate="print"/>
          <a:srcRect/>
          <a:stretch>
            <a:fillRect/>
          </a:stretch>
        </p:blipFill>
        <p:spPr bwMode="auto">
          <a:xfrm>
            <a:off x="1259632" y="2564904"/>
            <a:ext cx="6781800" cy="3810000"/>
          </a:xfrm>
          <a:prstGeom prst="rect">
            <a:avLst/>
          </a:prstGeom>
          <a:ln>
            <a:noFill/>
          </a:ln>
          <a:effectLst>
            <a:softEdge rad="112500"/>
          </a:effectLst>
        </p:spPr>
      </p:pic>
      <p:sp>
        <p:nvSpPr>
          <p:cNvPr id="8" name="7 CuadroTexto"/>
          <p:cNvSpPr txBox="1"/>
          <p:nvPr/>
        </p:nvSpPr>
        <p:spPr>
          <a:xfrm>
            <a:off x="2123728" y="2708920"/>
            <a:ext cx="5328592" cy="400110"/>
          </a:xfrm>
          <a:prstGeom prst="rect">
            <a:avLst/>
          </a:prstGeom>
          <a:noFill/>
        </p:spPr>
        <p:txBody>
          <a:bodyPr wrap="square" rtlCol="0">
            <a:spAutoFit/>
          </a:bodyPr>
          <a:lstStyle/>
          <a:p>
            <a:r>
              <a:rPr lang="es-AR" sz="2000" b="1" dirty="0" smtClean="0">
                <a:solidFill>
                  <a:srgbClr val="FDED17"/>
                </a:solidFill>
                <a:effectLst>
                  <a:outerShdw blurRad="38100" dist="38100" dir="2700000" algn="tl">
                    <a:srgbClr val="000000">
                      <a:alpha val="43137"/>
                    </a:srgbClr>
                  </a:outerShdw>
                </a:effectLst>
                <a:latin typeface="Arial" pitchFamily="34" charset="0"/>
                <a:ea typeface="Tahoma" pitchFamily="34" charset="0"/>
                <a:cs typeface="Arial" pitchFamily="34" charset="0"/>
              </a:rPr>
              <a:t>COPIAMOS LLAVES MIENTRAS ESPERA</a:t>
            </a:r>
            <a:endParaRPr lang="es-ES" sz="2000" b="1" dirty="0">
              <a:solidFill>
                <a:srgbClr val="FDED17"/>
              </a:solidFill>
              <a:effectLst>
                <a:outerShdw blurRad="38100" dist="38100" dir="2700000" algn="tl">
                  <a:srgbClr val="000000">
                    <a:alpha val="43137"/>
                  </a:srgbClr>
                </a:outerShdw>
              </a:effectLst>
              <a:latin typeface="Arial" pitchFamily="34" charset="0"/>
              <a:ea typeface="Tahoma" pitchFamily="34" charset="0"/>
              <a:cs typeface="Arial" pitchFamily="34" charset="0"/>
            </a:endParaRPr>
          </a:p>
        </p:txBody>
      </p:sp>
      <p:sp>
        <p:nvSpPr>
          <p:cNvPr id="9" name="8 CuadroTexto"/>
          <p:cNvSpPr txBox="1"/>
          <p:nvPr/>
        </p:nvSpPr>
        <p:spPr>
          <a:xfrm>
            <a:off x="323528" y="1052736"/>
            <a:ext cx="8640960" cy="1323439"/>
          </a:xfrm>
          <a:prstGeom prst="rect">
            <a:avLst/>
          </a:prstGeom>
          <a:noFill/>
        </p:spPr>
        <p:txBody>
          <a:bodyPr wrap="square" rtlCol="0">
            <a:spAutoFit/>
          </a:bodyPr>
          <a:lstStyle/>
          <a:p>
            <a:r>
              <a:rPr lang="es-AR" sz="2000" b="1" dirty="0" smtClean="0">
                <a:solidFill>
                  <a:schemeClr val="accent6">
                    <a:lumMod val="25000"/>
                  </a:schemeClr>
                </a:solidFill>
              </a:rPr>
              <a:t>A veces es necesario mover los subtítulos de su posición normal (centrada, al pie de  la pantalla) para evitar tapar gráficas u otra imagen que deba verse. Es importante usar este recurso solo cuando es necesario para no marear al espectador.</a:t>
            </a:r>
            <a:endParaRPr lang="es-ES" sz="2000" b="1" dirty="0">
              <a:solidFill>
                <a:schemeClr val="accent6">
                  <a:lumMod val="25000"/>
                </a:schemeClr>
              </a:solidFill>
            </a:endParaRPr>
          </a:p>
        </p:txBody>
      </p:sp>
      <p:cxnSp>
        <p:nvCxnSpPr>
          <p:cNvPr id="11" name="10 Conector curvado"/>
          <p:cNvCxnSpPr/>
          <p:nvPr/>
        </p:nvCxnSpPr>
        <p:spPr>
          <a:xfrm rot="16200000" flipV="1">
            <a:off x="899592" y="2348880"/>
            <a:ext cx="3960440" cy="3960440"/>
          </a:xfrm>
          <a:prstGeom prst="curvedConnector3">
            <a:avLst>
              <a:gd name="adj1" fmla="val -2991"/>
            </a:avLst>
          </a:prstGeom>
          <a:ln w="57150">
            <a:prstDash val="sysDash"/>
            <a:tailEnd type="arrow"/>
          </a:ln>
        </p:spPr>
        <p:style>
          <a:lnRef idx="1">
            <a:schemeClr val="accent1"/>
          </a:lnRef>
          <a:fillRef idx="0">
            <a:schemeClr val="accent1"/>
          </a:fillRef>
          <a:effectRef idx="0">
            <a:schemeClr val="accent1"/>
          </a:effectRef>
          <a:fontRef idx="minor">
            <a:schemeClr val="tx1"/>
          </a:fontRef>
        </p:style>
      </p:cxnSp>
      <p:sp>
        <p:nvSpPr>
          <p:cNvPr id="10"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4211960" y="2060848"/>
            <a:ext cx="4695825" cy="4313684"/>
          </a:xfrm>
          <a:prstGeom prst="rect">
            <a:avLst/>
          </a:prstGeom>
          <a:ln>
            <a:noFill/>
          </a:ln>
          <a:effectLst>
            <a:outerShdw blurRad="292100" dist="139700" dir="2700000" algn="tl" rotWithShape="0">
              <a:srgbClr val="333333">
                <a:alpha val="65000"/>
              </a:srgbClr>
            </a:outerShdw>
          </a:effectLst>
        </p:spPr>
      </p:pic>
      <p:sp>
        <p:nvSpPr>
          <p:cNvPr id="6" name="5 Llamada ovalada"/>
          <p:cNvSpPr/>
          <p:nvPr/>
        </p:nvSpPr>
        <p:spPr>
          <a:xfrm>
            <a:off x="0" y="0"/>
            <a:ext cx="2411760" cy="1152128"/>
          </a:xfrm>
          <a:prstGeom prst="wedgeEllipseCallout">
            <a:avLst>
              <a:gd name="adj1" fmla="val -40722"/>
              <a:gd name="adj2" fmla="val 664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¿Cuántos </a:t>
            </a:r>
            <a:r>
              <a:rPr lang="es-ES" sz="2000" i="1" dirty="0" smtClean="0"/>
              <a:t>frames</a:t>
            </a:r>
            <a:r>
              <a:rPr lang="es-ES" sz="2000" dirty="0" smtClean="0"/>
              <a:t> de separación entre subtítulos</a:t>
            </a:r>
            <a:r>
              <a:rPr lang="es-ES" dirty="0" smtClean="0"/>
              <a:t>?</a:t>
            </a:r>
            <a:endParaRPr lang="es-ES" dirty="0"/>
          </a:p>
        </p:txBody>
      </p:sp>
      <p:sp>
        <p:nvSpPr>
          <p:cNvPr id="7" name="6 CuadroTexto"/>
          <p:cNvSpPr txBox="1"/>
          <p:nvPr/>
        </p:nvSpPr>
        <p:spPr>
          <a:xfrm>
            <a:off x="179512" y="2420888"/>
            <a:ext cx="4104456" cy="4093428"/>
          </a:xfrm>
          <a:prstGeom prst="rect">
            <a:avLst/>
          </a:prstGeom>
          <a:noFill/>
        </p:spPr>
        <p:txBody>
          <a:bodyPr wrap="square" rtlCol="0">
            <a:spAutoFit/>
          </a:bodyPr>
          <a:lstStyle/>
          <a:p>
            <a:r>
              <a:rPr lang="es-ES" sz="2000" b="1" dirty="0" smtClean="0">
                <a:solidFill>
                  <a:schemeClr val="accent6">
                    <a:lumMod val="25000"/>
                  </a:schemeClr>
                </a:solidFill>
              </a:rPr>
              <a:t>Hay muchas otras cuestiones que el traductor tiene en cuenta a la hora de armar y sincronizar los subtítulos de un material audiovisual. Es probable que antes de empezar con el encargo, le haga consultas o sugerencias para que el producto final sea acorde a lo que usted necesita. </a:t>
            </a:r>
          </a:p>
          <a:p>
            <a:r>
              <a:rPr lang="es-ES" sz="2000" b="1" dirty="0" smtClean="0">
                <a:solidFill>
                  <a:schemeClr val="accent6">
                    <a:lumMod val="25000"/>
                  </a:schemeClr>
                </a:solidFill>
              </a:rPr>
              <a:t>No olvide especificar todo lo que crea necesario: eso facilita que el traductor tome decisiones acertadas.</a:t>
            </a:r>
            <a:endParaRPr lang="es-ES" sz="2000" b="1" dirty="0">
              <a:solidFill>
                <a:schemeClr val="accent6">
                  <a:lumMod val="25000"/>
                </a:schemeClr>
              </a:solidFill>
            </a:endParaRPr>
          </a:p>
        </p:txBody>
      </p:sp>
      <p:sp>
        <p:nvSpPr>
          <p:cNvPr id="8" name="7 Llamada de nube"/>
          <p:cNvSpPr/>
          <p:nvPr/>
        </p:nvSpPr>
        <p:spPr>
          <a:xfrm>
            <a:off x="2267744" y="188640"/>
            <a:ext cx="2520280" cy="1296144"/>
          </a:xfrm>
          <a:prstGeom prst="cloudCallout">
            <a:avLst>
              <a:gd name="adj1" fmla="val 63809"/>
              <a:gd name="adj2" fmla="val -507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¿Cuál es el formato de salida?</a:t>
            </a:r>
            <a:endParaRPr lang="es-ES" sz="2000" dirty="0"/>
          </a:p>
        </p:txBody>
      </p:sp>
      <p:sp>
        <p:nvSpPr>
          <p:cNvPr id="9" name="8 Llamada rectangular"/>
          <p:cNvSpPr/>
          <p:nvPr/>
        </p:nvSpPr>
        <p:spPr>
          <a:xfrm>
            <a:off x="971600" y="1268760"/>
            <a:ext cx="2232248" cy="864096"/>
          </a:xfrm>
          <a:prstGeom prst="wedgeRectCallout">
            <a:avLst>
              <a:gd name="adj1" fmla="val -38293"/>
              <a:gd name="adj2" fmla="val 850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¿Se prefiere con o sin itálicas?</a:t>
            </a:r>
            <a:endParaRPr lang="es-ES" sz="2000" dirty="0"/>
          </a:p>
        </p:txBody>
      </p:sp>
      <p:sp>
        <p:nvSpPr>
          <p:cNvPr id="10" name="9 Llamada rectangular redondeada"/>
          <p:cNvSpPr/>
          <p:nvPr/>
        </p:nvSpPr>
        <p:spPr>
          <a:xfrm>
            <a:off x="4355976" y="1124744"/>
            <a:ext cx="2160240" cy="864096"/>
          </a:xfrm>
          <a:prstGeom prst="wedgeRoundRectCallout">
            <a:avLst>
              <a:gd name="adj1" fmla="val 76592"/>
              <a:gd name="adj2" fmla="val 587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¿Tratamiento de palabras obscenas?</a:t>
            </a:r>
            <a:endParaRPr lang="es-ES" sz="2000" dirty="0"/>
          </a:p>
        </p:txBody>
      </p:sp>
      <p:sp>
        <p:nvSpPr>
          <p:cNvPr id="11" name="10 Llamada ovalada"/>
          <p:cNvSpPr/>
          <p:nvPr/>
        </p:nvSpPr>
        <p:spPr>
          <a:xfrm>
            <a:off x="4932040" y="260648"/>
            <a:ext cx="2304256" cy="1008112"/>
          </a:xfrm>
          <a:prstGeom prst="wedgeEllipseCallout">
            <a:avLst>
              <a:gd name="adj1" fmla="val -29563"/>
              <a:gd name="adj2" fmla="val -77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¿Velocidad de lectura?</a:t>
            </a:r>
            <a:endParaRPr lang="es-ES" sz="2000" dirty="0"/>
          </a:p>
        </p:txBody>
      </p:sp>
      <p:sp>
        <p:nvSpPr>
          <p:cNvPr id="12" name="11 Llamada de nube"/>
          <p:cNvSpPr/>
          <p:nvPr/>
        </p:nvSpPr>
        <p:spPr>
          <a:xfrm>
            <a:off x="7308304" y="0"/>
            <a:ext cx="1835696" cy="1035496"/>
          </a:xfrm>
          <a:prstGeom prst="cloudCallout">
            <a:avLst>
              <a:gd name="adj1" fmla="val -10304"/>
              <a:gd name="adj2" fmla="val 730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¿Público receptor?</a:t>
            </a:r>
            <a:endParaRPr lang="es-ES" sz="2000" dirty="0"/>
          </a:p>
        </p:txBody>
      </p:sp>
      <p:sp>
        <p:nvSpPr>
          <p:cNvPr id="14" name="13 Llamada rectangular"/>
          <p:cNvSpPr/>
          <p:nvPr/>
        </p:nvSpPr>
        <p:spPr>
          <a:xfrm>
            <a:off x="6948264" y="1340768"/>
            <a:ext cx="1835696" cy="648072"/>
          </a:xfrm>
          <a:prstGeom prst="wedgeRectCallout">
            <a:avLst>
              <a:gd name="adj1" fmla="val 40917"/>
              <a:gd name="adj2" fmla="val -1069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¿Español neutro?</a:t>
            </a:r>
            <a:endParaRPr lang="es-ES" sz="2000" dirty="0"/>
          </a:p>
        </p:txBody>
      </p:sp>
      <p:sp>
        <p:nvSpPr>
          <p:cNvPr id="15"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59632" y="2708920"/>
            <a:ext cx="6427093" cy="3721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Redondear rectángulo de esquina del mismo lado"/>
          <p:cNvSpPr/>
          <p:nvPr/>
        </p:nvSpPr>
        <p:spPr>
          <a:xfrm>
            <a:off x="323528" y="188640"/>
            <a:ext cx="4752528" cy="576064"/>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t>Expertos de la lengua</a:t>
            </a:r>
          </a:p>
        </p:txBody>
      </p:sp>
      <p:sp>
        <p:nvSpPr>
          <p:cNvPr id="4" name="3 CuadroTexto"/>
          <p:cNvSpPr txBox="1"/>
          <p:nvPr/>
        </p:nvSpPr>
        <p:spPr>
          <a:xfrm>
            <a:off x="251520" y="764704"/>
            <a:ext cx="8892480" cy="2246769"/>
          </a:xfrm>
          <a:prstGeom prst="rect">
            <a:avLst/>
          </a:prstGeom>
          <a:noFill/>
        </p:spPr>
        <p:txBody>
          <a:bodyPr wrap="square" rtlCol="0">
            <a:spAutoFit/>
          </a:bodyPr>
          <a:lstStyle/>
          <a:p>
            <a:r>
              <a:rPr lang="es-ES" sz="2000" b="1" dirty="0" smtClean="0">
                <a:solidFill>
                  <a:schemeClr val="accent6">
                    <a:lumMod val="25000"/>
                  </a:schemeClr>
                </a:solidFill>
              </a:rPr>
              <a:t>Los traductores audiovisuales son, como cualquier traductor profesional, expertos del lenguaje y conocen bien las culturas de las lenguas con las que trabajan. Esto es requisito fundamental para lograr una buena traducción: la correcta interpretación del mensaje y el correcto traspaso, teniendo en cuenta funciones, matices, metáforas y usos del idioma. </a:t>
            </a:r>
          </a:p>
          <a:p>
            <a:r>
              <a:rPr lang="es-ES" sz="2000" b="1" dirty="0" smtClean="0">
                <a:solidFill>
                  <a:schemeClr val="accent6">
                    <a:lumMod val="25000"/>
                  </a:schemeClr>
                </a:solidFill>
              </a:rPr>
              <a:t>Entender y saber cómo traducir va más allá de saber una segunda lengua.</a:t>
            </a:r>
            <a:endParaRPr lang="es-ES" sz="2000" dirty="0" smtClean="0">
              <a:solidFill>
                <a:schemeClr val="accent6">
                  <a:lumMod val="25000"/>
                </a:schemeClr>
              </a:solidFill>
            </a:endParaRPr>
          </a:p>
          <a:p>
            <a:endParaRPr lang="es-ES" sz="2000" b="1" dirty="0">
              <a:solidFill>
                <a:schemeClr val="accent6">
                  <a:lumMod val="25000"/>
                </a:schemeClr>
              </a:solidFill>
            </a:endParaRPr>
          </a:p>
        </p:txBody>
      </p:sp>
      <p:sp>
        <p:nvSpPr>
          <p:cNvPr id="6"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dondear rectángulo de esquina del mismo lado"/>
          <p:cNvSpPr/>
          <p:nvPr/>
        </p:nvSpPr>
        <p:spPr>
          <a:xfrm>
            <a:off x="323528" y="260648"/>
            <a:ext cx="4752528" cy="576064"/>
          </a:xfrm>
          <a:prstGeom prst="round2Same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smtClean="0"/>
              <a:t>Una elección del cliente</a:t>
            </a:r>
          </a:p>
        </p:txBody>
      </p:sp>
      <p:sp>
        <p:nvSpPr>
          <p:cNvPr id="6" name="5 CuadroTexto"/>
          <p:cNvSpPr txBox="1"/>
          <p:nvPr/>
        </p:nvSpPr>
        <p:spPr>
          <a:xfrm>
            <a:off x="251520" y="4725144"/>
            <a:ext cx="8496944" cy="1631216"/>
          </a:xfrm>
          <a:prstGeom prst="rect">
            <a:avLst/>
          </a:prstGeom>
          <a:noFill/>
        </p:spPr>
        <p:txBody>
          <a:bodyPr wrap="square" rtlCol="0">
            <a:spAutoFit/>
          </a:bodyPr>
          <a:lstStyle/>
          <a:p>
            <a:pPr algn="ctr"/>
            <a:r>
              <a:rPr lang="es-AR" sz="2000" b="1" dirty="0" smtClean="0">
                <a:solidFill>
                  <a:schemeClr val="accent6">
                    <a:lumMod val="25000"/>
                  </a:schemeClr>
                </a:solidFill>
              </a:rPr>
              <a:t>Ahora que sabe que hacer subtítulos para un material audiovisual es más que escribir palabras al pie de la pantalla, reflexione sobre qué calidad necesita su video. Un trabajo bien hecho lleva tiempo, no se puede hacer instantáneamente, y la remuneración tiene que ser acorde a la formación y dedicación del profesional. </a:t>
            </a: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467544" y="1196752"/>
            <a:ext cx="8362950" cy="3438525"/>
          </a:xfrm>
          <a:prstGeom prst="rect">
            <a:avLst/>
          </a:prstGeom>
          <a:ln>
            <a:noFill/>
          </a:ln>
          <a:effectLst>
            <a:outerShdw blurRad="292100" dist="139700" dir="2700000" algn="tl" rotWithShape="0">
              <a:srgbClr val="333333">
                <a:alpha val="65000"/>
              </a:srgbClr>
            </a:outerShdw>
          </a:effectLst>
        </p:spPr>
      </p:pic>
      <p:sp>
        <p:nvSpPr>
          <p:cNvPr id="7"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iagonal"/>
          <p:cNvSpPr/>
          <p:nvPr/>
        </p:nvSpPr>
        <p:spPr>
          <a:xfrm>
            <a:off x="323528" y="332656"/>
            <a:ext cx="8568952" cy="1872208"/>
          </a:xfrm>
          <a:prstGeom prst="round2Diag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smtClean="0">
                <a:solidFill>
                  <a:schemeClr val="bg1"/>
                </a:solidFill>
              </a:rPr>
              <a:t>En el mercado siempre se encuentran precios más bajos, pero quienes ofrecen una tarifa muy reducida para trabajar </a:t>
            </a:r>
            <a:r>
              <a:rPr lang="es-AR" sz="2000" b="1" i="1" dirty="0" smtClean="0">
                <a:solidFill>
                  <a:schemeClr val="bg1"/>
                </a:solidFill>
              </a:rPr>
              <a:t>no pueden garantizar una buena calidad final</a:t>
            </a:r>
            <a:r>
              <a:rPr lang="es-AR" sz="2000" b="1" dirty="0" smtClean="0">
                <a:solidFill>
                  <a:schemeClr val="bg1"/>
                </a:solidFill>
              </a:rPr>
              <a:t>. </a:t>
            </a:r>
          </a:p>
          <a:p>
            <a:r>
              <a:rPr lang="es-AR" sz="2000" b="1" dirty="0" smtClean="0">
                <a:solidFill>
                  <a:schemeClr val="bg1"/>
                </a:solidFill>
              </a:rPr>
              <a:t>La AATI tiene tarifas sugeridas en su página web que se pueden consultar desde:  </a:t>
            </a:r>
            <a:r>
              <a:rPr lang="es-AR" sz="2000" b="1" dirty="0" smtClean="0">
                <a:solidFill>
                  <a:srgbClr val="002060"/>
                </a:solidFill>
              </a:rPr>
              <a:t>http://www.aati.org.ar/aranceles-orientativos</a:t>
            </a:r>
            <a:endParaRPr lang="es-ES" sz="2000" b="1" dirty="0" smtClean="0">
              <a:solidFill>
                <a:srgbClr val="002060"/>
              </a:solidFill>
            </a:endParaRPr>
          </a:p>
        </p:txBody>
      </p:sp>
      <p:pic>
        <p:nvPicPr>
          <p:cNvPr id="28674" name="Picture 2"/>
          <p:cNvPicPr>
            <a:picLocks noChangeAspect="1" noChangeArrowheads="1"/>
          </p:cNvPicPr>
          <p:nvPr/>
        </p:nvPicPr>
        <p:blipFill>
          <a:blip r:embed="rId2" cstate="print">
            <a:lum bright="10000"/>
          </a:blip>
          <a:srcRect/>
          <a:stretch>
            <a:fillRect/>
          </a:stretch>
        </p:blipFill>
        <p:spPr bwMode="auto">
          <a:xfrm>
            <a:off x="1619672" y="2348880"/>
            <a:ext cx="5886450" cy="4080892"/>
          </a:xfrm>
          <a:prstGeom prst="rect">
            <a:avLst/>
          </a:prstGeom>
          <a:ln>
            <a:noFill/>
          </a:ln>
          <a:effectLst>
            <a:outerShdw blurRad="292100" dist="139700" dir="2700000" algn="tl" rotWithShape="0">
              <a:srgbClr val="333333">
                <a:alpha val="65000"/>
              </a:srgbClr>
            </a:outerShdw>
          </a:effectLst>
        </p:spPr>
      </p:pic>
      <p:sp>
        <p:nvSpPr>
          <p:cNvPr id="6"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475656" y="1412776"/>
            <a:ext cx="6198071" cy="3491636"/>
          </a:xfrm>
          <a:prstGeom prst="rect">
            <a:avLst/>
          </a:prstGeom>
          <a:ln>
            <a:noFill/>
          </a:ln>
          <a:effectLst>
            <a:outerShdw blurRad="292100" dist="139700" dir="2700000" algn="tl" rotWithShape="0">
              <a:srgbClr val="333333">
                <a:alpha val="65000"/>
              </a:srgbClr>
            </a:outerShdw>
          </a:effectLst>
        </p:spPr>
      </p:pic>
      <p:sp>
        <p:nvSpPr>
          <p:cNvPr id="2" name="1 Redondear rectángulo de esquina diagonal"/>
          <p:cNvSpPr/>
          <p:nvPr/>
        </p:nvSpPr>
        <p:spPr>
          <a:xfrm>
            <a:off x="179512" y="188640"/>
            <a:ext cx="5472608" cy="1368152"/>
          </a:xfrm>
          <a:prstGeom prst="round2DiagRect">
            <a:avLst>
              <a:gd name="adj1" fmla="val 32280"/>
              <a:gd name="adj2" fmla="val 0"/>
            </a:avLst>
          </a:prstGeom>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smtClean="0"/>
              <a:t>Si está pensando en pagar por subtitular un material audiovisual, seguramente querrá que esté bien hecho y esa garantía solo la tendrá con un profesional. </a:t>
            </a:r>
            <a:endParaRPr lang="es-ES" sz="2000" b="1" dirty="0"/>
          </a:p>
        </p:txBody>
      </p:sp>
      <p:sp>
        <p:nvSpPr>
          <p:cNvPr id="3" name="2 CuadroTexto"/>
          <p:cNvSpPr txBox="1"/>
          <p:nvPr/>
        </p:nvSpPr>
        <p:spPr>
          <a:xfrm>
            <a:off x="251520" y="4941168"/>
            <a:ext cx="7776864" cy="1323439"/>
          </a:xfrm>
          <a:prstGeom prst="rect">
            <a:avLst/>
          </a:prstGeom>
          <a:noFill/>
        </p:spPr>
        <p:txBody>
          <a:bodyPr wrap="square" rtlCol="0">
            <a:spAutoFit/>
          </a:bodyPr>
          <a:lstStyle/>
          <a:p>
            <a:r>
              <a:rPr lang="es-AR" sz="2000" b="1" dirty="0" smtClean="0">
                <a:solidFill>
                  <a:schemeClr val="accent6">
                    <a:lumMod val="25000"/>
                  </a:schemeClr>
                </a:solidFill>
              </a:rPr>
              <a:t>Por eso, antes de buscar traductor, piense qué es exactamente lo que necesita o por qué va a subtitular su material audiovisual. Si considera que el subtítulo es beneficioso para su negocio o proyecto personal,</a:t>
            </a:r>
          </a:p>
          <a:p>
            <a:r>
              <a:rPr lang="es-AR" sz="2000" b="1" dirty="0" smtClean="0">
                <a:solidFill>
                  <a:schemeClr val="accent6">
                    <a:lumMod val="25000"/>
                  </a:schemeClr>
                </a:solidFill>
              </a:rPr>
              <a:t>lo más seguro es contratar a un traductor profesional de la TAV. </a:t>
            </a:r>
            <a:endParaRPr lang="es-ES" sz="2000" b="1" dirty="0" smtClean="0">
              <a:solidFill>
                <a:schemeClr val="accent6">
                  <a:lumMod val="25000"/>
                </a:schemeClr>
              </a:solidFill>
            </a:endParaRPr>
          </a:p>
        </p:txBody>
      </p:sp>
      <p:sp>
        <p:nvSpPr>
          <p:cNvPr id="6" name="3 Marcador de pie de página"/>
          <p:cNvSpPr>
            <a:spLocks noGrp="1"/>
          </p:cNvSpPr>
          <p:nvPr>
            <p:ph type="ftr" sz="quarter" idx="11"/>
          </p:nvPr>
        </p:nvSpPr>
        <p:spPr>
          <a:xfrm>
            <a:off x="1979712" y="6400800"/>
            <a:ext cx="5904656"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pic>
        <p:nvPicPr>
          <p:cNvPr id="7" name="6 Imagen" descr="AATI_logo_web.jpg"/>
          <p:cNvPicPr>
            <a:picLocks noChangeAspect="1"/>
          </p:cNvPicPr>
          <p:nvPr/>
        </p:nvPicPr>
        <p:blipFill>
          <a:blip r:embed="rId4" cstate="print"/>
          <a:stretch>
            <a:fillRect/>
          </a:stretch>
        </p:blipFill>
        <p:spPr>
          <a:xfrm>
            <a:off x="7596336" y="5733256"/>
            <a:ext cx="1363082" cy="9087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51720" y="1340768"/>
            <a:ext cx="6120680" cy="4224131"/>
          </a:xfrm>
          <a:prstGeom prst="rect">
            <a:avLst/>
          </a:prstGeom>
          <a:ln>
            <a:noFill/>
          </a:ln>
          <a:effectLst>
            <a:outerShdw blurRad="292100" dist="139700" dir="2700000" algn="tl" rotWithShape="0">
              <a:srgbClr val="333333">
                <a:alpha val="65000"/>
              </a:srgbClr>
            </a:outerShdw>
          </a:effectLst>
        </p:spPr>
      </p:pic>
      <p:sp>
        <p:nvSpPr>
          <p:cNvPr id="10" name="9 Rectángulo"/>
          <p:cNvSpPr/>
          <p:nvPr/>
        </p:nvSpPr>
        <p:spPr>
          <a:xfrm>
            <a:off x="467544" y="5805264"/>
            <a:ext cx="8244408" cy="707886"/>
          </a:xfrm>
          <a:prstGeom prst="rect">
            <a:avLst/>
          </a:prstGeom>
        </p:spPr>
        <p:txBody>
          <a:bodyPr wrap="square">
            <a:spAutoFit/>
          </a:bodyPr>
          <a:lstStyle/>
          <a:p>
            <a:pPr>
              <a:buFont typeface="Arial" pitchFamily="34" charset="0"/>
              <a:buChar char="•"/>
            </a:pPr>
            <a:r>
              <a:rPr lang="es-ES" sz="2000" b="1" dirty="0" smtClean="0">
                <a:solidFill>
                  <a:schemeClr val="accent6">
                    <a:lumMod val="25000"/>
                  </a:schemeClr>
                </a:solidFill>
              </a:rPr>
              <a:t>Idea, redacción y diseño: </a:t>
            </a:r>
            <a:r>
              <a:rPr lang="es-ES" sz="2000" dirty="0" smtClean="0">
                <a:solidFill>
                  <a:schemeClr val="accent6">
                    <a:lumMod val="25000"/>
                  </a:schemeClr>
                </a:solidFill>
              </a:rPr>
              <a:t>Julieta </a:t>
            </a:r>
            <a:r>
              <a:rPr lang="es-ES" sz="2000" dirty="0" err="1" smtClean="0">
                <a:solidFill>
                  <a:schemeClr val="accent6">
                    <a:lumMod val="25000"/>
                  </a:schemeClr>
                </a:solidFill>
              </a:rPr>
              <a:t>Giambastiani</a:t>
            </a:r>
            <a:endParaRPr lang="es-ES" sz="2000" dirty="0" smtClean="0">
              <a:solidFill>
                <a:schemeClr val="accent6">
                  <a:lumMod val="25000"/>
                </a:schemeClr>
              </a:solidFill>
            </a:endParaRPr>
          </a:p>
          <a:p>
            <a:pPr>
              <a:buFont typeface="Arial" pitchFamily="34" charset="0"/>
              <a:buChar char="•"/>
            </a:pPr>
            <a:r>
              <a:rPr lang="es-ES" sz="2000" b="1" dirty="0" smtClean="0">
                <a:solidFill>
                  <a:schemeClr val="accent6">
                    <a:lumMod val="25000"/>
                  </a:schemeClr>
                </a:solidFill>
              </a:rPr>
              <a:t>Revisión: </a:t>
            </a:r>
            <a:r>
              <a:rPr lang="es-ES" sz="2000" dirty="0" smtClean="0">
                <a:solidFill>
                  <a:schemeClr val="accent6">
                    <a:lumMod val="25000"/>
                  </a:schemeClr>
                </a:solidFill>
              </a:rPr>
              <a:t>Florencia Aguilar, Alejandra </a:t>
            </a:r>
            <a:r>
              <a:rPr lang="es-ES" sz="2000" dirty="0" err="1" smtClean="0">
                <a:solidFill>
                  <a:schemeClr val="accent6">
                    <a:lumMod val="25000"/>
                  </a:schemeClr>
                </a:solidFill>
              </a:rPr>
              <a:t>Tolj</a:t>
            </a:r>
            <a:r>
              <a:rPr lang="es-ES" sz="2000" dirty="0" smtClean="0">
                <a:solidFill>
                  <a:schemeClr val="accent6">
                    <a:lumMod val="25000"/>
                  </a:schemeClr>
                </a:solidFill>
              </a:rPr>
              <a:t>, Natalia Bazán, Leonardo </a:t>
            </a:r>
            <a:r>
              <a:rPr lang="es-ES" sz="2000" dirty="0" err="1" smtClean="0">
                <a:solidFill>
                  <a:schemeClr val="accent6">
                    <a:lumMod val="25000"/>
                  </a:schemeClr>
                </a:solidFill>
              </a:rPr>
              <a:t>Simcic</a:t>
            </a:r>
            <a:endParaRPr lang="es-ES" sz="2000" dirty="0">
              <a:solidFill>
                <a:schemeClr val="accent6">
                  <a:lumMod val="25000"/>
                </a:schemeClr>
              </a:solidFill>
            </a:endParaRPr>
          </a:p>
        </p:txBody>
      </p:sp>
      <p:sp>
        <p:nvSpPr>
          <p:cNvPr id="11" name="10 Llamada de nube"/>
          <p:cNvSpPr/>
          <p:nvPr/>
        </p:nvSpPr>
        <p:spPr>
          <a:xfrm>
            <a:off x="251520" y="188640"/>
            <a:ext cx="6012160" cy="201622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a:p>
        </p:txBody>
      </p:sp>
      <p:sp>
        <p:nvSpPr>
          <p:cNvPr id="12" name="11 CuadroTexto"/>
          <p:cNvSpPr txBox="1"/>
          <p:nvPr/>
        </p:nvSpPr>
        <p:spPr>
          <a:xfrm>
            <a:off x="971600" y="620688"/>
            <a:ext cx="4896544" cy="1107996"/>
          </a:xfrm>
          <a:prstGeom prst="rect">
            <a:avLst/>
          </a:prstGeom>
          <a:noFill/>
        </p:spPr>
        <p:txBody>
          <a:bodyPr wrap="square" rtlCol="0">
            <a:spAutoFit/>
          </a:bodyPr>
          <a:lstStyle/>
          <a:p>
            <a:r>
              <a:rPr lang="es-ES" sz="2400" b="1" dirty="0" smtClean="0">
                <a:solidFill>
                  <a:schemeClr val="bg1"/>
                </a:solidFill>
              </a:rPr>
              <a:t>PARTICIPARON EN LA ELABORACIÓN DE ESTA GUÍA:</a:t>
            </a:r>
          </a:p>
          <a:p>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nchor="ctr">
            <a:normAutofit/>
          </a:bodyPr>
          <a:lstStyle/>
          <a:p>
            <a:r>
              <a:rPr lang="es-ES" sz="3200" b="1" dirty="0" smtClean="0">
                <a:solidFill>
                  <a:schemeClr val="accent6">
                    <a:lumMod val="50000"/>
                  </a:schemeClr>
                </a:solidFill>
              </a:rPr>
              <a:t>espaciotav.aati@gmail.com</a:t>
            </a:r>
            <a:endParaRPr lang="es-ES" sz="3200" b="1" dirty="0">
              <a:solidFill>
                <a:schemeClr val="accent6">
                  <a:lumMod val="50000"/>
                </a:schemeClr>
              </a:solidFill>
            </a:endParaRPr>
          </a:p>
        </p:txBody>
      </p:sp>
      <p:sp>
        <p:nvSpPr>
          <p:cNvPr id="3" name="2 Título"/>
          <p:cNvSpPr>
            <a:spLocks noGrp="1"/>
          </p:cNvSpPr>
          <p:nvPr>
            <p:ph type="ctrTitle"/>
          </p:nvPr>
        </p:nvSpPr>
        <p:spPr/>
        <p:txBody>
          <a:bodyPr/>
          <a:lstStyle/>
          <a:p>
            <a:r>
              <a:rPr lang="es-ES" dirty="0" smtClean="0"/>
              <a:t>Para consultas, escriba a: </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395536" y="1916832"/>
            <a:ext cx="5328592" cy="4104456"/>
          </a:xfrm>
          <a:prstGeom prst="rect">
            <a:avLst/>
          </a:prstGeom>
          <a:ln>
            <a:noFill/>
          </a:ln>
          <a:effectLst>
            <a:outerShdw blurRad="292100" dist="139700" dir="2700000" algn="tl" rotWithShape="0">
              <a:srgbClr val="333333">
                <a:alpha val="65000"/>
              </a:srgbClr>
            </a:outerShdw>
          </a:effectLst>
        </p:spPr>
      </p:pic>
      <p:sp>
        <p:nvSpPr>
          <p:cNvPr id="9" name="8 Rectángulo redondeado"/>
          <p:cNvSpPr/>
          <p:nvPr/>
        </p:nvSpPr>
        <p:spPr>
          <a:xfrm>
            <a:off x="251520" y="332656"/>
            <a:ext cx="3024336" cy="936104"/>
          </a:xfrm>
          <a:prstGeom prst="roundRect">
            <a:avLst>
              <a:gd name="adj" fmla="val 43890"/>
            </a:avLst>
          </a:prstGeom>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Límites del subtitulado</a:t>
            </a:r>
            <a:endParaRPr lang="es-ES" sz="2400" dirty="0"/>
          </a:p>
        </p:txBody>
      </p:sp>
      <p:sp>
        <p:nvSpPr>
          <p:cNvPr id="10" name="9 CuadroTexto"/>
          <p:cNvSpPr txBox="1"/>
          <p:nvPr/>
        </p:nvSpPr>
        <p:spPr>
          <a:xfrm>
            <a:off x="3563888" y="332656"/>
            <a:ext cx="5256584" cy="1015663"/>
          </a:xfrm>
          <a:prstGeom prst="rect">
            <a:avLst/>
          </a:prstGeom>
          <a:noFill/>
        </p:spPr>
        <p:txBody>
          <a:bodyPr wrap="square" rtlCol="0">
            <a:spAutoFit/>
          </a:bodyPr>
          <a:lstStyle/>
          <a:p>
            <a:r>
              <a:rPr lang="es-ES" sz="2000" b="1" dirty="0" smtClean="0">
                <a:solidFill>
                  <a:schemeClr val="accent6">
                    <a:lumMod val="25000"/>
                  </a:schemeClr>
                </a:solidFill>
              </a:rPr>
              <a:t>Lo primero que hay que tener en cuenta es que tenemos un espacio doblemente limitado para traducir lo que se oye en el audio.</a:t>
            </a:r>
            <a:endParaRPr lang="es-ES" sz="2000" b="1" dirty="0">
              <a:solidFill>
                <a:schemeClr val="accent6">
                  <a:lumMod val="25000"/>
                </a:schemeClr>
              </a:solidFill>
            </a:endParaRPr>
          </a:p>
        </p:txBody>
      </p:sp>
      <p:sp>
        <p:nvSpPr>
          <p:cNvPr id="20" name="19 Redondear rectángulo de esquina diagonal"/>
          <p:cNvSpPr/>
          <p:nvPr/>
        </p:nvSpPr>
        <p:spPr>
          <a:xfrm>
            <a:off x="5940152" y="1556792"/>
            <a:ext cx="2952328" cy="1944216"/>
          </a:xfrm>
          <a:prstGeom prst="round2Diag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dirty="0" smtClean="0"/>
              <a:t>Tenemos la </a:t>
            </a:r>
            <a:r>
              <a:rPr lang="es-ES" sz="2000" b="1" dirty="0" smtClean="0"/>
              <a:t>cantidad de caracteres por línea</a:t>
            </a:r>
            <a:r>
              <a:rPr lang="es-ES" sz="2000" dirty="0" smtClean="0"/>
              <a:t>, que varía entre 32 y 45 según el soporte de salida.</a:t>
            </a:r>
            <a:endParaRPr lang="es-ES" sz="2000" dirty="0"/>
          </a:p>
        </p:txBody>
      </p:sp>
      <p:sp>
        <p:nvSpPr>
          <p:cNvPr id="25" name="24 Cerrar llave"/>
          <p:cNvSpPr/>
          <p:nvPr/>
        </p:nvSpPr>
        <p:spPr>
          <a:xfrm>
            <a:off x="4211960" y="5517232"/>
            <a:ext cx="1800200" cy="43204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26" name="25 Redondear rectángulo de esquina diagonal"/>
          <p:cNvSpPr/>
          <p:nvPr/>
        </p:nvSpPr>
        <p:spPr>
          <a:xfrm>
            <a:off x="5940152" y="3717032"/>
            <a:ext cx="2880320" cy="2592288"/>
          </a:xfrm>
          <a:prstGeom prst="round2DiagRect">
            <a:avLst>
              <a:gd name="adj1" fmla="val 18402"/>
              <a:gd name="adj2" fmla="val 0"/>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Además, por convención, solo se utilizan dos </a:t>
            </a:r>
            <a:r>
              <a:rPr lang="es-ES" sz="2000" b="1" dirty="0" smtClean="0"/>
              <a:t>líneas por subtítulo. </a:t>
            </a:r>
            <a:r>
              <a:rPr lang="es-ES" sz="2000" dirty="0" smtClean="0"/>
              <a:t>Esto se debe a que el texto es una interrupción en la imagen (necesaria para entender el audio), y debe estorbar lo menos posible.</a:t>
            </a:r>
            <a:endParaRPr lang="es-ES" sz="2000" dirty="0"/>
          </a:p>
        </p:txBody>
      </p:sp>
      <p:sp>
        <p:nvSpPr>
          <p:cNvPr id="11" name="3 Marcador de pie de página"/>
          <p:cNvSpPr>
            <a:spLocks noGrp="1"/>
          </p:cNvSpPr>
          <p:nvPr>
            <p:ph type="ftr" sz="quarter" idx="11"/>
          </p:nvPr>
        </p:nvSpPr>
        <p:spPr>
          <a:xfrm>
            <a:off x="1346448"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60648"/>
            <a:ext cx="8136904" cy="3891563"/>
          </a:xfrm>
          <a:prstGeom prst="rect">
            <a:avLst/>
          </a:prstGeom>
          <a:ln>
            <a:noFill/>
          </a:ln>
          <a:effectLst>
            <a:outerShdw blurRad="292100" dist="139700" dir="2700000" algn="tl" rotWithShape="0">
              <a:srgbClr val="333333">
                <a:alpha val="65000"/>
              </a:srgbClr>
            </a:outerShdw>
          </a:effectLst>
        </p:spPr>
      </p:pic>
      <p:sp>
        <p:nvSpPr>
          <p:cNvPr id="3" name="2 Elipse"/>
          <p:cNvSpPr/>
          <p:nvPr/>
        </p:nvSpPr>
        <p:spPr>
          <a:xfrm>
            <a:off x="6372200" y="4005064"/>
            <a:ext cx="648072"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w="76200">
                <a:solidFill>
                  <a:srgbClr val="FF0000"/>
                </a:solidFill>
              </a:ln>
              <a:solidFill>
                <a:srgbClr val="FF0000"/>
              </a:solidFill>
            </a:endParaRPr>
          </a:p>
        </p:txBody>
      </p:sp>
      <p:sp>
        <p:nvSpPr>
          <p:cNvPr id="5" name="4 Redondear rectángulo de esquina del mismo lado"/>
          <p:cNvSpPr/>
          <p:nvPr/>
        </p:nvSpPr>
        <p:spPr>
          <a:xfrm rot="10800000">
            <a:off x="467544" y="4293096"/>
            <a:ext cx="5328592" cy="2088232"/>
          </a:xfrm>
          <a:prstGeom prst="round2SameRect">
            <a:avLst/>
          </a:prstGeom>
          <a:ln w="762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s-ES" dirty="0"/>
          </a:p>
        </p:txBody>
      </p:sp>
      <p:sp>
        <p:nvSpPr>
          <p:cNvPr id="6" name="5 CuadroTexto"/>
          <p:cNvSpPr txBox="1"/>
          <p:nvPr/>
        </p:nvSpPr>
        <p:spPr>
          <a:xfrm>
            <a:off x="611560" y="4509120"/>
            <a:ext cx="5040560" cy="1631216"/>
          </a:xfrm>
          <a:prstGeom prst="rect">
            <a:avLst/>
          </a:prstGeom>
          <a:noFill/>
        </p:spPr>
        <p:txBody>
          <a:bodyPr wrap="square" rtlCol="0">
            <a:spAutoFit/>
          </a:bodyPr>
          <a:lstStyle/>
          <a:p>
            <a:r>
              <a:rPr lang="es-ES" sz="2000" dirty="0" smtClean="0">
                <a:solidFill>
                  <a:schemeClr val="bg1"/>
                </a:solidFill>
              </a:rPr>
              <a:t>La </a:t>
            </a:r>
            <a:r>
              <a:rPr lang="es-ES" sz="2000" b="1" dirty="0" smtClean="0">
                <a:solidFill>
                  <a:schemeClr val="bg1"/>
                </a:solidFill>
              </a:rPr>
              <a:t>puntuación</a:t>
            </a:r>
            <a:r>
              <a:rPr lang="es-AR" sz="2000" b="1" dirty="0" smtClean="0">
                <a:solidFill>
                  <a:schemeClr val="bg1"/>
                </a:solidFill>
              </a:rPr>
              <a:t> del subtitulado </a:t>
            </a:r>
            <a:r>
              <a:rPr lang="es-AR" sz="2000" dirty="0" smtClean="0">
                <a:solidFill>
                  <a:schemeClr val="bg1"/>
                </a:solidFill>
              </a:rPr>
              <a:t>es importante y debe seguir la puntuación del texto.  Se puede, pero no es recomendable por el espacio, usar tres puntos para indicar que el mensaje de un subtítulo continúa en el siguiente.</a:t>
            </a:r>
            <a:endParaRPr lang="es-ES" sz="2000" dirty="0">
              <a:solidFill>
                <a:schemeClr val="bg1"/>
              </a:solidFill>
            </a:endParaRPr>
          </a:p>
        </p:txBody>
      </p:sp>
      <p:sp>
        <p:nvSpPr>
          <p:cNvPr id="8" name="3 Marcador de pie de página"/>
          <p:cNvSpPr>
            <a:spLocks noGrp="1"/>
          </p:cNvSpPr>
          <p:nvPr>
            <p:ph type="ftr" sz="quarter" idx="11"/>
          </p:nvPr>
        </p:nvSpPr>
        <p:spPr>
          <a:xfrm>
            <a:off x="16344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67544" y="260648"/>
            <a:ext cx="5184576" cy="4176464"/>
          </a:xfrm>
          <a:prstGeom prst="rect">
            <a:avLst/>
          </a:prstGeom>
          <a:ln>
            <a:noFill/>
          </a:ln>
          <a:effectLst>
            <a:outerShdw blurRad="292100" dist="139700" dir="2700000" algn="tl" rotWithShape="0">
              <a:srgbClr val="333333">
                <a:alpha val="65000"/>
              </a:srgbClr>
            </a:outerShdw>
          </a:effectLst>
        </p:spPr>
      </p:pic>
      <p:sp>
        <p:nvSpPr>
          <p:cNvPr id="5" name="4 Redondear rectángulo de esquina diagonal"/>
          <p:cNvSpPr/>
          <p:nvPr/>
        </p:nvSpPr>
        <p:spPr>
          <a:xfrm>
            <a:off x="6300192" y="404664"/>
            <a:ext cx="2664296" cy="2808312"/>
          </a:xfrm>
          <a:prstGeom prst="round2Diag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smtClean="0"/>
              <a:t>Antes se solían utilizar puntos suspensivos al inicio o al final para indicar la continuación del mensaje entre subtítulos. </a:t>
            </a:r>
            <a:endParaRPr lang="es-ES" sz="2000" dirty="0"/>
          </a:p>
        </p:txBody>
      </p:sp>
      <p:sp>
        <p:nvSpPr>
          <p:cNvPr id="6" name="5 Elipse"/>
          <p:cNvSpPr/>
          <p:nvPr/>
        </p:nvSpPr>
        <p:spPr>
          <a:xfrm>
            <a:off x="4499992" y="4077072"/>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Elipse"/>
          <p:cNvSpPr/>
          <p:nvPr/>
        </p:nvSpPr>
        <p:spPr>
          <a:xfrm>
            <a:off x="2195736" y="3645024"/>
            <a:ext cx="504056"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Proceso alternativo"/>
          <p:cNvSpPr/>
          <p:nvPr/>
        </p:nvSpPr>
        <p:spPr>
          <a:xfrm>
            <a:off x="323528" y="5013176"/>
            <a:ext cx="5472608" cy="1224136"/>
          </a:xfrm>
          <a:prstGeom prst="flowChartAlternateProcess">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b="1" dirty="0" smtClean="0"/>
              <a:t>Lo usual ahora es utilizar tres puntos solamente para indicar pausas o interrupciones. ¡Esto es una elección del cliente!</a:t>
            </a:r>
            <a:endParaRPr lang="es-ES" sz="2000" b="1" dirty="0"/>
          </a:p>
        </p:txBody>
      </p:sp>
      <p:cxnSp>
        <p:nvCxnSpPr>
          <p:cNvPr id="11" name="10 Conector recto de flecha"/>
          <p:cNvCxnSpPr>
            <a:stCxn id="7" idx="0"/>
          </p:cNvCxnSpPr>
          <p:nvPr/>
        </p:nvCxnSpPr>
        <p:spPr>
          <a:xfrm flipV="1">
            <a:off x="2447764" y="2492896"/>
            <a:ext cx="3708412"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4644008" y="4653136"/>
            <a:ext cx="142208"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3 Marcador de pie de página"/>
          <p:cNvSpPr>
            <a:spLocks noGrp="1"/>
          </p:cNvSpPr>
          <p:nvPr>
            <p:ph type="ftr" sz="quarter" idx="11"/>
          </p:nvPr>
        </p:nvSpPr>
        <p:spPr>
          <a:xfrm>
            <a:off x="1691680" y="6356176"/>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51520" y="260648"/>
            <a:ext cx="6097583" cy="3672408"/>
          </a:xfrm>
          <a:prstGeom prst="rect">
            <a:avLst/>
          </a:prstGeom>
          <a:ln>
            <a:noFill/>
          </a:ln>
          <a:effectLst>
            <a:outerShdw blurRad="292100" dist="139700" dir="2700000" algn="tl" rotWithShape="0">
              <a:srgbClr val="333333">
                <a:alpha val="65000"/>
              </a:srgbClr>
            </a:outerShdw>
          </a:effectLst>
        </p:spPr>
      </p:pic>
      <p:sp>
        <p:nvSpPr>
          <p:cNvPr id="4" name="3 Rectángulo redondeado"/>
          <p:cNvSpPr/>
          <p:nvPr/>
        </p:nvSpPr>
        <p:spPr>
          <a:xfrm>
            <a:off x="6372200" y="260648"/>
            <a:ext cx="2555776" cy="936104"/>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Unidades de sentido y cortes</a:t>
            </a:r>
            <a:endParaRPr lang="es-ES" sz="2400" dirty="0"/>
          </a:p>
        </p:txBody>
      </p:sp>
      <p:sp>
        <p:nvSpPr>
          <p:cNvPr id="5" name="4 CuadroTexto"/>
          <p:cNvSpPr txBox="1"/>
          <p:nvPr/>
        </p:nvSpPr>
        <p:spPr>
          <a:xfrm>
            <a:off x="6444208" y="1484784"/>
            <a:ext cx="2520280" cy="4708981"/>
          </a:xfrm>
          <a:prstGeom prst="rect">
            <a:avLst/>
          </a:prstGeom>
          <a:noFill/>
        </p:spPr>
        <p:txBody>
          <a:bodyPr wrap="square" rtlCol="0">
            <a:spAutoFit/>
          </a:bodyPr>
          <a:lstStyle/>
          <a:p>
            <a:r>
              <a:rPr lang="es-AR" sz="2000" b="1" dirty="0" smtClean="0">
                <a:solidFill>
                  <a:schemeClr val="accent6">
                    <a:lumMod val="25000"/>
                  </a:schemeClr>
                </a:solidFill>
              </a:rPr>
              <a:t>Al leer, fijamos la vista en determinadas posiciones. </a:t>
            </a:r>
          </a:p>
          <a:p>
            <a:endParaRPr lang="es-AR" sz="2000" b="1" dirty="0" smtClean="0">
              <a:solidFill>
                <a:schemeClr val="accent6">
                  <a:lumMod val="25000"/>
                </a:schemeClr>
              </a:solidFill>
            </a:endParaRPr>
          </a:p>
          <a:p>
            <a:r>
              <a:rPr lang="es-AR" sz="2000" b="1" dirty="0" smtClean="0">
                <a:solidFill>
                  <a:schemeClr val="accent6">
                    <a:lumMod val="25000"/>
                  </a:schemeClr>
                </a:solidFill>
              </a:rPr>
              <a:t>Como los subtítulos permanecen en pantalla por un tiempo muy limitado, si se arman  respetando las unidades de sentido, le facilitan la lectura y la comprensión al espectador.</a:t>
            </a:r>
            <a:endParaRPr lang="es-ES" sz="2000" b="1" dirty="0">
              <a:solidFill>
                <a:schemeClr val="accent6">
                  <a:lumMod val="25000"/>
                </a:schemeClr>
              </a:solidFill>
            </a:endParaRPr>
          </a:p>
        </p:txBody>
      </p:sp>
      <p:sp>
        <p:nvSpPr>
          <p:cNvPr id="7" name="6 Rectángulo redondeado"/>
          <p:cNvSpPr/>
          <p:nvPr/>
        </p:nvSpPr>
        <p:spPr>
          <a:xfrm>
            <a:off x="3419872" y="3212976"/>
            <a:ext cx="129614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7 Rectángulo redondeado"/>
          <p:cNvSpPr/>
          <p:nvPr/>
        </p:nvSpPr>
        <p:spPr>
          <a:xfrm>
            <a:off x="2123728" y="3573016"/>
            <a:ext cx="1800200"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8 Rectángulo"/>
          <p:cNvSpPr/>
          <p:nvPr/>
        </p:nvSpPr>
        <p:spPr>
          <a:xfrm>
            <a:off x="395536" y="4437112"/>
            <a:ext cx="5688632" cy="1800200"/>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2000" dirty="0" smtClean="0"/>
              <a:t>Los traductores especializados están entrenados para no separar bloques sintácticos que forman una unidad semántica y para economizar </a:t>
            </a:r>
            <a:r>
              <a:rPr lang="es-AR" sz="2000" dirty="0" err="1" smtClean="0"/>
              <a:t>eltiempo</a:t>
            </a:r>
            <a:r>
              <a:rPr lang="es-AR" sz="2000" dirty="0" smtClean="0"/>
              <a:t> de la lectura, lo que permite al espectador disfrutar de la imagen.</a:t>
            </a:r>
            <a:endParaRPr lang="es-ES" sz="2000" dirty="0"/>
          </a:p>
        </p:txBody>
      </p:sp>
      <p:cxnSp>
        <p:nvCxnSpPr>
          <p:cNvPr id="11" name="10 Conector recto de flecha"/>
          <p:cNvCxnSpPr/>
          <p:nvPr/>
        </p:nvCxnSpPr>
        <p:spPr>
          <a:xfrm>
            <a:off x="2267744" y="3933056"/>
            <a:ext cx="0"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7" idx="2"/>
          </p:cNvCxnSpPr>
          <p:nvPr/>
        </p:nvCxnSpPr>
        <p:spPr>
          <a:xfrm>
            <a:off x="4067944" y="3573016"/>
            <a:ext cx="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691680" y="260648"/>
            <a:ext cx="5688632" cy="3866447"/>
          </a:xfrm>
          <a:prstGeom prst="rect">
            <a:avLst/>
          </a:prstGeom>
          <a:ln>
            <a:noFill/>
          </a:ln>
          <a:effectLst>
            <a:outerShdw blurRad="292100" dist="139700" dir="2700000" algn="tl" rotWithShape="0">
              <a:srgbClr val="333333">
                <a:alpha val="65000"/>
              </a:srgbClr>
            </a:outerShdw>
          </a:effectLst>
        </p:spPr>
      </p:pic>
      <p:sp>
        <p:nvSpPr>
          <p:cNvPr id="3" name="2 Elipse"/>
          <p:cNvSpPr/>
          <p:nvPr/>
        </p:nvSpPr>
        <p:spPr>
          <a:xfrm>
            <a:off x="6300192" y="3356992"/>
            <a:ext cx="93610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3 Redondear rectángulo de esquina diagonal"/>
          <p:cNvSpPr/>
          <p:nvPr/>
        </p:nvSpPr>
        <p:spPr>
          <a:xfrm>
            <a:off x="683568" y="4293096"/>
            <a:ext cx="5256584" cy="2088232"/>
          </a:xfrm>
          <a:prstGeom prst="round2Diag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Siempre que sea posible, es mejor evitar que el espectador fije la atención en palabras vacías, que no aportan contenido y restan tiempo de procesamiento de información más importante para captar el mensaje.</a:t>
            </a:r>
            <a:endParaRPr lang="es-ES" sz="2400" dirty="0"/>
          </a:p>
        </p:txBody>
      </p:sp>
      <p:cxnSp>
        <p:nvCxnSpPr>
          <p:cNvPr id="12" name="11 Forma"/>
          <p:cNvCxnSpPr/>
          <p:nvPr/>
        </p:nvCxnSpPr>
        <p:spPr>
          <a:xfrm rot="5400000">
            <a:off x="5742130" y="3987062"/>
            <a:ext cx="1332148" cy="1080120"/>
          </a:xfrm>
          <a:prstGeom prst="curved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051720" y="260648"/>
            <a:ext cx="5181600" cy="346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Elipse"/>
          <p:cNvSpPr/>
          <p:nvPr/>
        </p:nvSpPr>
        <p:spPr>
          <a:xfrm>
            <a:off x="4139952" y="2924944"/>
            <a:ext cx="936104"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4" name="3 Forma"/>
          <p:cNvCxnSpPr/>
          <p:nvPr/>
        </p:nvCxnSpPr>
        <p:spPr>
          <a:xfrm rot="5400000">
            <a:off x="3779912" y="3861048"/>
            <a:ext cx="1008112" cy="432048"/>
          </a:xfrm>
          <a:prstGeom prst="curved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611560" y="4725144"/>
            <a:ext cx="8136904" cy="1631216"/>
          </a:xfrm>
          <a:prstGeom prst="rect">
            <a:avLst/>
          </a:prstGeom>
        </p:spPr>
        <p:txBody>
          <a:bodyPr wrap="square">
            <a:spAutoFit/>
          </a:bodyPr>
          <a:lstStyle/>
          <a:p>
            <a:r>
              <a:rPr lang="es-AR" sz="2000" b="1" dirty="0" smtClean="0">
                <a:solidFill>
                  <a:schemeClr val="accent6">
                    <a:lumMod val="25000"/>
                  </a:schemeClr>
                </a:solidFill>
              </a:rPr>
              <a:t>El subtitulado sigue siendo texto; no solo es importante que la traducción esté bien hecha, sino que se respeten la normativa de la lengua española. También se evita con esto que el espectador se salga de la trama para pensar en el error, lo que le quita tiempo de lectura y dificulta la comprensión.</a:t>
            </a:r>
            <a:endParaRPr lang="es-ES" sz="2000" b="1" dirty="0">
              <a:solidFill>
                <a:schemeClr val="accent6">
                  <a:lumMod val="25000"/>
                </a:schemeClr>
              </a:solidFill>
            </a:endParaRPr>
          </a:p>
        </p:txBody>
      </p:sp>
      <p:sp>
        <p:nvSpPr>
          <p:cNvPr id="8"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1700808"/>
            <a:ext cx="5644480" cy="4345217"/>
          </a:xfrm>
          <a:prstGeom prst="rect">
            <a:avLst/>
          </a:prstGeom>
          <a:ln>
            <a:noFill/>
          </a:ln>
          <a:effectLst>
            <a:softEdge rad="112500"/>
          </a:effectLst>
        </p:spPr>
      </p:pic>
      <p:sp>
        <p:nvSpPr>
          <p:cNvPr id="3" name="2 Rectángulo"/>
          <p:cNvSpPr/>
          <p:nvPr/>
        </p:nvSpPr>
        <p:spPr>
          <a:xfrm>
            <a:off x="467544" y="260648"/>
            <a:ext cx="4536504"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Sincronización de los subtítulos</a:t>
            </a:r>
            <a:endParaRPr lang="es-ES" sz="2400" dirty="0"/>
          </a:p>
        </p:txBody>
      </p:sp>
      <p:sp>
        <p:nvSpPr>
          <p:cNvPr id="4" name="3 CuadroTexto"/>
          <p:cNvSpPr txBox="1"/>
          <p:nvPr/>
        </p:nvSpPr>
        <p:spPr>
          <a:xfrm>
            <a:off x="5868144" y="188640"/>
            <a:ext cx="3096344" cy="4093428"/>
          </a:xfrm>
          <a:prstGeom prst="rect">
            <a:avLst/>
          </a:prstGeom>
          <a:noFill/>
        </p:spPr>
        <p:txBody>
          <a:bodyPr wrap="square" rtlCol="0">
            <a:spAutoFit/>
          </a:bodyPr>
          <a:lstStyle/>
          <a:p>
            <a:r>
              <a:rPr lang="es-ES" sz="2000" b="1" dirty="0" smtClean="0">
                <a:solidFill>
                  <a:schemeClr val="accent6">
                    <a:lumMod val="25000"/>
                  </a:schemeClr>
                </a:solidFill>
              </a:rPr>
              <a:t>Además de traducir el diálogo de un idioma a otro y de pasarlo del modo oral al escrito, el traductor se encarga de </a:t>
            </a:r>
            <a:r>
              <a:rPr lang="es-ES" sz="2000" b="1" i="1" dirty="0" smtClean="0">
                <a:solidFill>
                  <a:schemeClr val="accent6">
                    <a:lumMod val="25000"/>
                  </a:schemeClr>
                </a:solidFill>
              </a:rPr>
              <a:t>sincronizar </a:t>
            </a:r>
            <a:r>
              <a:rPr lang="es-ES" sz="2000" b="1" dirty="0" smtClean="0">
                <a:solidFill>
                  <a:schemeClr val="accent6">
                    <a:lumMod val="25000"/>
                  </a:schemeClr>
                </a:solidFill>
              </a:rPr>
              <a:t>los subtítulos, es decir, de hacer que entren y salgan junto con el audio, para que el espectador tenga el soporte textual en su lengua mientras oye el audio en la lengua original.</a:t>
            </a:r>
            <a:endParaRPr lang="es-ES" sz="2000" b="1" i="1" dirty="0">
              <a:solidFill>
                <a:schemeClr val="accent6">
                  <a:lumMod val="25000"/>
                </a:schemeClr>
              </a:solidFill>
            </a:endParaRPr>
          </a:p>
        </p:txBody>
      </p:sp>
      <p:sp>
        <p:nvSpPr>
          <p:cNvPr id="6" name="5 Esquina doblada"/>
          <p:cNvSpPr/>
          <p:nvPr/>
        </p:nvSpPr>
        <p:spPr>
          <a:xfrm>
            <a:off x="5652120" y="4365104"/>
            <a:ext cx="3131840" cy="1971600"/>
          </a:xfrm>
          <a:prstGeom prst="foldedCorner">
            <a:avLst>
              <a:gd name="adj" fmla="val 20671"/>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dirty="0" smtClean="0"/>
          </a:p>
          <a:p>
            <a:pPr algn="ctr"/>
            <a:r>
              <a:rPr lang="es-ES" sz="2000" b="1" dirty="0" smtClean="0"/>
              <a:t>Sincronizar los subtítulos requiere de técnica e implica tomar decisiones sobre dónde hacer los cortes, qué hacer con los cambios de toma, etc.</a:t>
            </a:r>
            <a:endParaRPr lang="es-ES" sz="2000" b="1" dirty="0"/>
          </a:p>
        </p:txBody>
      </p:sp>
      <p:sp>
        <p:nvSpPr>
          <p:cNvPr id="8"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260648"/>
            <a:ext cx="4536504" cy="9361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smtClean="0"/>
              <a:t>Duración de los subtítulos en pantalla</a:t>
            </a:r>
            <a:endParaRPr lang="es-ES" sz="2400" dirty="0"/>
          </a:p>
        </p:txBody>
      </p:sp>
      <p:sp>
        <p:nvSpPr>
          <p:cNvPr id="4" name="3 CuadroTexto"/>
          <p:cNvSpPr txBox="1"/>
          <p:nvPr/>
        </p:nvSpPr>
        <p:spPr>
          <a:xfrm>
            <a:off x="395536" y="1340768"/>
            <a:ext cx="8424936" cy="1323439"/>
          </a:xfrm>
          <a:prstGeom prst="rect">
            <a:avLst/>
          </a:prstGeom>
          <a:noFill/>
        </p:spPr>
        <p:txBody>
          <a:bodyPr wrap="square" rtlCol="0">
            <a:spAutoFit/>
          </a:bodyPr>
          <a:lstStyle/>
          <a:p>
            <a:r>
              <a:rPr lang="es-AR" sz="2000" b="1" dirty="0" smtClean="0">
                <a:solidFill>
                  <a:schemeClr val="accent6">
                    <a:lumMod val="25000"/>
                  </a:schemeClr>
                </a:solidFill>
              </a:rPr>
              <a:t>Si bien los subtítulos deben seguir el audio, hay que establecer un MÍNIMO DE DURACIÓN DEL TEXTO EN PANTALLA para garantizar que el espectador llegue a leer incluso textos muy cortos, y un MÁXIMO DE DURACIÓN para que el subtítulo no tape la imagen por demasiado tiempo.</a:t>
            </a:r>
            <a:endParaRPr lang="es-ES" sz="2000" b="1" dirty="0">
              <a:solidFill>
                <a:schemeClr val="accent6">
                  <a:lumMod val="25000"/>
                </a:schemeClr>
              </a:solidFill>
            </a:endParaRPr>
          </a:p>
        </p:txBody>
      </p:sp>
      <p:pic>
        <p:nvPicPr>
          <p:cNvPr id="5123" name="Picture 3"/>
          <p:cNvPicPr>
            <a:picLocks noChangeAspect="1" noChangeArrowheads="1"/>
          </p:cNvPicPr>
          <p:nvPr/>
        </p:nvPicPr>
        <p:blipFill>
          <a:blip r:embed="rId2" cstate="print"/>
          <a:srcRect/>
          <a:stretch>
            <a:fillRect/>
          </a:stretch>
        </p:blipFill>
        <p:spPr bwMode="auto">
          <a:xfrm>
            <a:off x="3923928" y="4293096"/>
            <a:ext cx="2561005" cy="2181597"/>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3" cstate="print"/>
          <a:srcRect/>
          <a:stretch>
            <a:fillRect/>
          </a:stretch>
        </p:blipFill>
        <p:spPr bwMode="auto">
          <a:xfrm>
            <a:off x="5652120" y="3573016"/>
            <a:ext cx="3086100" cy="2362200"/>
          </a:xfrm>
          <a:prstGeom prst="rect">
            <a:avLst/>
          </a:prstGeom>
          <a:ln>
            <a:noFill/>
          </a:ln>
          <a:effectLst>
            <a:outerShdw blurRad="292100" dist="139700" dir="2700000" algn="tl" rotWithShape="0">
              <a:srgbClr val="333333">
                <a:alpha val="65000"/>
              </a:srgbClr>
            </a:outerShdw>
          </a:effectLst>
        </p:spPr>
      </p:pic>
      <p:pic>
        <p:nvPicPr>
          <p:cNvPr id="5126" name="Picture 6"/>
          <p:cNvPicPr>
            <a:picLocks noChangeAspect="1" noChangeArrowheads="1"/>
          </p:cNvPicPr>
          <p:nvPr/>
        </p:nvPicPr>
        <p:blipFill>
          <a:blip r:embed="rId4" cstate="print"/>
          <a:srcRect/>
          <a:stretch>
            <a:fillRect/>
          </a:stretch>
        </p:blipFill>
        <p:spPr bwMode="auto">
          <a:xfrm>
            <a:off x="467544" y="4232740"/>
            <a:ext cx="3240360" cy="2048799"/>
          </a:xfrm>
          <a:prstGeom prst="rect">
            <a:avLst/>
          </a:prstGeom>
          <a:ln>
            <a:noFill/>
          </a:ln>
          <a:effectLst>
            <a:outerShdw blurRad="292100" dist="139700" dir="2700000" algn="tl" rotWithShape="0">
              <a:srgbClr val="333333">
                <a:alpha val="65000"/>
              </a:srgbClr>
            </a:outerShdw>
          </a:effectLst>
        </p:spPr>
      </p:pic>
      <p:pic>
        <p:nvPicPr>
          <p:cNvPr id="5125" name="Picture 5"/>
          <p:cNvPicPr>
            <a:picLocks noChangeAspect="1" noChangeArrowheads="1"/>
          </p:cNvPicPr>
          <p:nvPr/>
        </p:nvPicPr>
        <p:blipFill>
          <a:blip r:embed="rId5" cstate="print"/>
          <a:srcRect/>
          <a:stretch>
            <a:fillRect/>
          </a:stretch>
        </p:blipFill>
        <p:spPr bwMode="auto">
          <a:xfrm>
            <a:off x="755576" y="2924944"/>
            <a:ext cx="2273739" cy="1929011"/>
          </a:xfrm>
          <a:prstGeom prst="rect">
            <a:avLst/>
          </a:prstGeom>
          <a:ln>
            <a:noFill/>
          </a:ln>
          <a:effectLst>
            <a:outerShdw blurRad="292100" dist="139700" dir="2700000" algn="tl" rotWithShape="0">
              <a:srgbClr val="333333">
                <a:alpha val="65000"/>
              </a:srgbClr>
            </a:outerShdw>
          </a:effectLst>
        </p:spPr>
      </p:pic>
      <p:sp>
        <p:nvSpPr>
          <p:cNvPr id="9" name="3 Marcador de pie de página"/>
          <p:cNvSpPr>
            <a:spLocks noGrp="1"/>
          </p:cNvSpPr>
          <p:nvPr>
            <p:ph type="ftr" sz="quarter" idx="11"/>
          </p:nvPr>
        </p:nvSpPr>
        <p:spPr>
          <a:xfrm>
            <a:off x="1691680" y="6400800"/>
            <a:ext cx="6249888" cy="457200"/>
          </a:xfrm>
        </p:spPr>
        <p:txBody>
          <a:bodyPr/>
          <a:lstStyle/>
          <a:p>
            <a:r>
              <a:rPr lang="es-AR" b="1" dirty="0" smtClean="0">
                <a:solidFill>
                  <a:schemeClr val="accent6">
                    <a:lumMod val="25000"/>
                  </a:schemeClr>
                </a:solidFill>
              </a:rPr>
              <a:t>Guía para clientes: subtitulado. Elaborada por el  Espacio </a:t>
            </a:r>
            <a:r>
              <a:rPr lang="es-AR" b="1" dirty="0" err="1" smtClean="0">
                <a:solidFill>
                  <a:schemeClr val="accent6">
                    <a:lumMod val="25000"/>
                  </a:schemeClr>
                </a:solidFill>
              </a:rPr>
              <a:t>TAV</a:t>
            </a:r>
            <a:r>
              <a:rPr lang="es-AR" b="1" dirty="0" smtClean="0">
                <a:solidFill>
                  <a:schemeClr val="accent6">
                    <a:lumMod val="25000"/>
                  </a:schemeClr>
                </a:solidFill>
              </a:rPr>
              <a:t> de la </a:t>
            </a:r>
            <a:r>
              <a:rPr lang="es-AR" b="1" dirty="0" err="1" smtClean="0">
                <a:solidFill>
                  <a:schemeClr val="accent6">
                    <a:lumMod val="25000"/>
                  </a:schemeClr>
                </a:solidFill>
              </a:rPr>
              <a:t>AATI</a:t>
            </a:r>
            <a:endParaRPr lang="es-ES" b="1" dirty="0">
              <a:solidFill>
                <a:schemeClr val="accent6">
                  <a:lumMod val="2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446</TotalTime>
  <Words>1297</Words>
  <Application>Microsoft Office PowerPoint</Application>
  <PresentationFormat>Presentación en pantalla (4:3)</PresentationFormat>
  <Paragraphs>69</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Equidad</vt:lpstr>
      <vt:lpstr>¿Qué hay que tener en cuenta a la hora de encargar un trabajo de subtitulado?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Para consultas, escriba 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 de Windows</dc:creator>
  <cp:lastModifiedBy>Usuario de Windows</cp:lastModifiedBy>
  <cp:revision>72</cp:revision>
  <dcterms:created xsi:type="dcterms:W3CDTF">2016-08-29T22:13:53Z</dcterms:created>
  <dcterms:modified xsi:type="dcterms:W3CDTF">2017-03-14T21:59:46Z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